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Lora"/>
      <p:regular r:id="rId25"/>
      <p:bold r:id="rId26"/>
      <p:italic r:id="rId27"/>
      <p:boldItalic r:id="rId28"/>
    </p:embeddedFont>
    <p:embeddedFont>
      <p:font typeface="Quattrocento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ora-bold.fntdata"/><Relationship Id="rId25" Type="http://schemas.openxmlformats.org/officeDocument/2006/relationships/font" Target="fonts/Lora-regular.fntdata"/><Relationship Id="rId28" Type="http://schemas.openxmlformats.org/officeDocument/2006/relationships/font" Target="fonts/Lora-boldItalic.fntdata"/><Relationship Id="rId27" Type="http://schemas.openxmlformats.org/officeDocument/2006/relationships/font" Target="fonts/Lor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9054257d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9054257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0075ffe36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0075ffe3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0075ffe36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50075ffe3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20cd142e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20cd142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0075ffe36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0075ffe3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0075ffe36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0075ffe3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50075ffe36_0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50075ffe3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0075ffe36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0075ffe3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50075ffe36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50075ffe3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0075ffe36_0_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0075ffe3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092887f1d_38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092887f1d_38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0075ffe36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50075ffe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0075ffe36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0075ffe3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0075ffe36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0075ffe3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0075ffe36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0075ffe3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0075ffe36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0075ffe3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0075ffe36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0075ffe3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905425cd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905425c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BeGeU5YhScU" TargetMode="External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ctrTitle"/>
          </p:nvPr>
        </p:nvSpPr>
        <p:spPr>
          <a:xfrm>
            <a:off x="3441603" y="1778793"/>
            <a:ext cx="22608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Lucrare de licență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1714500" y="85725"/>
            <a:ext cx="5722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Universitatea din București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Facultatea de Matematică și Informatică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Specializarea Informatică</a:t>
            </a:r>
            <a:endParaRPr/>
          </a:p>
        </p:txBody>
      </p:sp>
      <p:sp>
        <p:nvSpPr>
          <p:cNvPr id="82" name="Google Shape;82;p12"/>
          <p:cNvSpPr txBox="1"/>
          <p:nvPr/>
        </p:nvSpPr>
        <p:spPr>
          <a:xfrm>
            <a:off x="2122050" y="2338600"/>
            <a:ext cx="4899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APLICAȚIE MOBILE PENTRU PROGRAMĂRI MEDICALE</a:t>
            </a:r>
            <a:endParaRPr sz="2300"/>
          </a:p>
        </p:txBody>
      </p:sp>
      <p:sp>
        <p:nvSpPr>
          <p:cNvPr id="83" name="Google Shape;83;p12"/>
          <p:cNvSpPr txBox="1"/>
          <p:nvPr/>
        </p:nvSpPr>
        <p:spPr>
          <a:xfrm>
            <a:off x="431950" y="3996925"/>
            <a:ext cx="252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</a:rPr>
              <a:t>Coordonator științific</a:t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Prof. Dr. Ștefănescu Alin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6879425" y="3996925"/>
            <a:ext cx="203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</a:rPr>
              <a:t>Absolventă</a:t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</a:rPr>
              <a:t>Popa Iulia-Andreea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3738900" y="4643425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Septembrie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21"/>
          <p:cNvCxnSpPr/>
          <p:nvPr/>
        </p:nvCxnSpPr>
        <p:spPr>
          <a:xfrm>
            <a:off x="3225" y="579899"/>
            <a:ext cx="2461500" cy="30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1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Diagrama UML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21"/>
          <p:cNvCxnSpPr/>
          <p:nvPr/>
        </p:nvCxnSpPr>
        <p:spPr>
          <a:xfrm flipH="1" rot="10800000">
            <a:off x="6707975" y="579750"/>
            <a:ext cx="2433000" cy="9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475" y="825100"/>
            <a:ext cx="6504376" cy="424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idx="4294967295" type="subTitle"/>
          </p:nvPr>
        </p:nvSpPr>
        <p:spPr>
          <a:xfrm>
            <a:off x="667800" y="979950"/>
            <a:ext cx="79689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Aplicația Smart Planner este un produs finit, are o interfață modernă și intuitivă și oferă funcționalități pentru o experiență completă.</a:t>
            </a:r>
            <a:endParaRPr b="1" sz="1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Obiectivele propuse inițial au fost îndeplinite cu succes pe parcursul dezvoltării.</a:t>
            </a:r>
            <a:endParaRPr b="1" sz="1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Dezvoltări ulterioare:</a:t>
            </a:r>
            <a:endParaRPr b="1" sz="15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38761D"/>
              </a:buClr>
              <a:buSzPts val="1500"/>
              <a:buFont typeface="Arial"/>
              <a:buChar char="◉"/>
            </a:pPr>
            <a:r>
              <a:rPr b="1" lang="en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Marcarea anumitor zile ca fiind indisponibile pentru programări</a:t>
            </a:r>
            <a:endParaRPr b="1" sz="15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Font typeface="Arial"/>
              <a:buChar char="◉"/>
            </a:pPr>
            <a:r>
              <a:rPr b="1" lang="en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Durată variabilă pentru programări</a:t>
            </a:r>
            <a:endParaRPr b="1" sz="15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Font typeface="Arial"/>
              <a:buChar char="◉"/>
            </a:pPr>
            <a:r>
              <a:rPr b="1" lang="en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Extinderea domeniilor servicilor (</a:t>
            </a:r>
            <a:r>
              <a:rPr b="1" i="1" lang="en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wellness</a:t>
            </a:r>
            <a:r>
              <a:rPr b="1" lang="en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, îngrijire personală)</a:t>
            </a:r>
            <a:endParaRPr b="1" sz="15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Font typeface="Arial"/>
              <a:buChar char="◉"/>
            </a:pPr>
            <a:r>
              <a:rPr b="1" lang="en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Serviciul de suport</a:t>
            </a:r>
            <a:endParaRPr b="1" sz="15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500"/>
              <a:buFont typeface="Arial"/>
              <a:buChar char="◉"/>
            </a:pPr>
            <a:r>
              <a:rPr b="1" lang="en" sz="150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Limba română</a:t>
            </a:r>
            <a:endParaRPr sz="1700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22"/>
          <p:cNvCxnSpPr>
            <a:endCxn id="181" idx="1"/>
          </p:cNvCxnSpPr>
          <p:nvPr/>
        </p:nvCxnSpPr>
        <p:spPr>
          <a:xfrm>
            <a:off x="3275" y="579900"/>
            <a:ext cx="2111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Concluzii și perspective</a:t>
            </a:r>
            <a:endParaRPr sz="3000"/>
          </a:p>
        </p:txBody>
      </p:sp>
      <p:cxnSp>
        <p:nvCxnSpPr>
          <p:cNvPr id="182" name="Google Shape;182;p22"/>
          <p:cNvCxnSpPr>
            <a:stCxn id="181" idx="3"/>
          </p:cNvCxnSpPr>
          <p:nvPr/>
        </p:nvCxnSpPr>
        <p:spPr>
          <a:xfrm>
            <a:off x="7022675" y="579900"/>
            <a:ext cx="2118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idx="4294967295" type="subTitle"/>
          </p:nvPr>
        </p:nvSpPr>
        <p:spPr>
          <a:xfrm>
            <a:off x="689225" y="1515725"/>
            <a:ext cx="7968900" cy="26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 	OCDE/European Observatory on Health Systems and Policies (2021), România: Profilul de țară din 2021 în ceea ce privește sănătatea, State of Health in the EU, OECD Publishing, Paris/ European Observatory on Health Systems and Policies, Bruxelles, pg. 13 https://health.ec.europa.eu/system/files/2022-01/2021_chp_romania_romanian.pdf , Accesat 20 August 21:32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https://blog.mindorks.com/mvvm-architecture-android-tutorial-for-beginners-step-bystep-guide , Accesat 26 August 19:55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3"/>
          <p:cNvCxnSpPr/>
          <p:nvPr/>
        </p:nvCxnSpPr>
        <p:spPr>
          <a:xfrm>
            <a:off x="3225" y="579899"/>
            <a:ext cx="3232800" cy="20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Bibliografie</a:t>
            </a:r>
            <a:endParaRPr sz="3000"/>
          </a:p>
        </p:txBody>
      </p:sp>
      <p:cxnSp>
        <p:nvCxnSpPr>
          <p:cNvPr id="191" name="Google Shape;191;p23"/>
          <p:cNvCxnSpPr/>
          <p:nvPr/>
        </p:nvCxnSpPr>
        <p:spPr>
          <a:xfrm>
            <a:off x="5850725" y="578650"/>
            <a:ext cx="3290100" cy="1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23"/>
          <p:cNvCxnSpPr/>
          <p:nvPr/>
        </p:nvCxnSpPr>
        <p:spPr>
          <a:xfrm>
            <a:off x="782225" y="3128950"/>
            <a:ext cx="7800900" cy="1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3"/>
          <p:cNvCxnSpPr/>
          <p:nvPr/>
        </p:nvCxnSpPr>
        <p:spPr>
          <a:xfrm>
            <a:off x="782225" y="1438275"/>
            <a:ext cx="7800900" cy="108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3"/>
          <p:cNvCxnSpPr/>
          <p:nvPr/>
        </p:nvCxnSpPr>
        <p:spPr>
          <a:xfrm>
            <a:off x="773225" y="4291000"/>
            <a:ext cx="7800900" cy="108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24"/>
          <p:cNvCxnSpPr/>
          <p:nvPr/>
        </p:nvCxnSpPr>
        <p:spPr>
          <a:xfrm>
            <a:off x="3225" y="579899"/>
            <a:ext cx="3854400" cy="417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4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Demo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24"/>
          <p:cNvCxnSpPr/>
          <p:nvPr/>
        </p:nvCxnSpPr>
        <p:spPr>
          <a:xfrm>
            <a:off x="5293525" y="578650"/>
            <a:ext cx="3847500" cy="1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24" title="Smart Planner - Medical appointments Android Kotlin app (DEMO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2675" y="1087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25"/>
          <p:cNvCxnSpPr>
            <a:endCxn id="210" idx="1"/>
          </p:cNvCxnSpPr>
          <p:nvPr/>
        </p:nvCxnSpPr>
        <p:spPr>
          <a:xfrm>
            <a:off x="3275" y="579900"/>
            <a:ext cx="2111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5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Ecranele aplicației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25"/>
          <p:cNvCxnSpPr>
            <a:stCxn id="210" idx="3"/>
          </p:cNvCxnSpPr>
          <p:nvPr/>
        </p:nvCxnSpPr>
        <p:spPr>
          <a:xfrm>
            <a:off x="7022675" y="579900"/>
            <a:ext cx="2118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875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700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/>
          <p:nvPr/>
        </p:nvSpPr>
        <p:spPr>
          <a:xfrm>
            <a:off x="4289138" y="4629150"/>
            <a:ext cx="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Sign up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7184950" y="4629150"/>
            <a:ext cx="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Sign in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900" y="1017975"/>
            <a:ext cx="1809874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859685" y="4629150"/>
            <a:ext cx="16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Splash Screen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26"/>
          <p:cNvCxnSpPr>
            <a:endCxn id="224" idx="1"/>
          </p:cNvCxnSpPr>
          <p:nvPr/>
        </p:nvCxnSpPr>
        <p:spPr>
          <a:xfrm>
            <a:off x="3275" y="579900"/>
            <a:ext cx="2111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6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Ecranele aplicației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p26"/>
          <p:cNvCxnSpPr>
            <a:stCxn id="224" idx="3"/>
          </p:cNvCxnSpPr>
          <p:nvPr/>
        </p:nvCxnSpPr>
        <p:spPr>
          <a:xfrm>
            <a:off x="7022675" y="579900"/>
            <a:ext cx="2118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2344" l="0" r="0" t="2344"/>
          <a:stretch/>
        </p:blipFill>
        <p:spPr>
          <a:xfrm>
            <a:off x="3830875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4">
            <a:alphaModFix/>
          </a:blip>
          <a:srcRect b="2344" l="0" r="0" t="2344"/>
          <a:stretch/>
        </p:blipFill>
        <p:spPr>
          <a:xfrm>
            <a:off x="6726700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3635434" y="4629150"/>
            <a:ext cx="22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New appointment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6726713" y="4629150"/>
            <a:ext cx="18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User profile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5">
            <a:alphaModFix/>
          </a:blip>
          <a:srcRect b="2162" l="0" r="0" t="2171"/>
          <a:stretch/>
        </p:blipFill>
        <p:spPr>
          <a:xfrm>
            <a:off x="773900" y="1017975"/>
            <a:ext cx="1809874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859685" y="4629150"/>
            <a:ext cx="16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Appointments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27"/>
          <p:cNvCxnSpPr>
            <a:endCxn id="238" idx="1"/>
          </p:cNvCxnSpPr>
          <p:nvPr/>
        </p:nvCxnSpPr>
        <p:spPr>
          <a:xfrm>
            <a:off x="3275" y="579900"/>
            <a:ext cx="2111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7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Ecranele aplicației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27"/>
          <p:cNvCxnSpPr>
            <a:stCxn id="238" idx="3"/>
          </p:cNvCxnSpPr>
          <p:nvPr/>
        </p:nvCxnSpPr>
        <p:spPr>
          <a:xfrm>
            <a:off x="7022675" y="579900"/>
            <a:ext cx="2118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 b="2344" l="0" r="0" t="2344"/>
          <a:stretch/>
        </p:blipFill>
        <p:spPr>
          <a:xfrm>
            <a:off x="5288200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5092759" y="4629150"/>
            <a:ext cx="22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Notifications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4">
            <a:alphaModFix/>
          </a:blip>
          <a:srcRect b="2162" l="0" r="0" t="2171"/>
          <a:stretch/>
        </p:blipFill>
        <p:spPr>
          <a:xfrm>
            <a:off x="2252675" y="1017975"/>
            <a:ext cx="1809874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2338460" y="4629150"/>
            <a:ext cx="16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Notifications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28"/>
          <p:cNvCxnSpPr>
            <a:endCxn id="250" idx="1"/>
          </p:cNvCxnSpPr>
          <p:nvPr/>
        </p:nvCxnSpPr>
        <p:spPr>
          <a:xfrm>
            <a:off x="3275" y="579900"/>
            <a:ext cx="2111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8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Ecranele aplicației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28"/>
          <p:cNvCxnSpPr>
            <a:stCxn id="250" idx="3"/>
          </p:cNvCxnSpPr>
          <p:nvPr/>
        </p:nvCxnSpPr>
        <p:spPr>
          <a:xfrm>
            <a:off x="7022675" y="579900"/>
            <a:ext cx="2118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2344" l="0" r="0" t="2344"/>
          <a:stretch/>
        </p:blipFill>
        <p:spPr>
          <a:xfrm>
            <a:off x="3830875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 rotWithShape="1">
          <a:blip r:embed="rId4">
            <a:alphaModFix/>
          </a:blip>
          <a:srcRect b="2344" l="0" r="0" t="2344"/>
          <a:stretch/>
        </p:blipFill>
        <p:spPr>
          <a:xfrm>
            <a:off x="6726700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 txBox="1"/>
          <p:nvPr/>
        </p:nvSpPr>
        <p:spPr>
          <a:xfrm>
            <a:off x="6726700" y="4521450"/>
            <a:ext cx="181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Appointment details (admin)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 rotWithShape="1">
          <a:blip r:embed="rId5">
            <a:alphaModFix/>
          </a:blip>
          <a:srcRect b="2162" l="0" r="0" t="2171"/>
          <a:stretch/>
        </p:blipFill>
        <p:spPr>
          <a:xfrm>
            <a:off x="773900" y="1017975"/>
            <a:ext cx="1809874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859688" y="4536750"/>
            <a:ext cx="163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</a:rPr>
              <a:t>Appointment details (user)</a:t>
            </a:r>
            <a:endParaRPr b="1" sz="1300">
              <a:solidFill>
                <a:srgbClr val="666666"/>
              </a:solidFill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3919988" y="4536750"/>
            <a:ext cx="16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</a:rPr>
              <a:t>Map</a:t>
            </a:r>
            <a:r>
              <a:rPr b="1" lang="en" sz="1300">
                <a:solidFill>
                  <a:srgbClr val="666666"/>
                </a:solidFill>
              </a:rPr>
              <a:t> (user)</a:t>
            </a:r>
            <a:endParaRPr b="1"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29"/>
          <p:cNvCxnSpPr>
            <a:endCxn id="264" idx="1"/>
          </p:cNvCxnSpPr>
          <p:nvPr/>
        </p:nvCxnSpPr>
        <p:spPr>
          <a:xfrm>
            <a:off x="3275" y="579900"/>
            <a:ext cx="2111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9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Ecranele aplicației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29"/>
          <p:cNvCxnSpPr>
            <a:stCxn id="264" idx="3"/>
          </p:cNvCxnSpPr>
          <p:nvPr/>
        </p:nvCxnSpPr>
        <p:spPr>
          <a:xfrm>
            <a:off x="7022675" y="579900"/>
            <a:ext cx="2118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3">
            <a:alphaModFix/>
          </a:blip>
          <a:srcRect b="2344" l="0" r="0" t="2344"/>
          <a:stretch/>
        </p:blipFill>
        <p:spPr>
          <a:xfrm>
            <a:off x="3830875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 rotWithShape="1">
          <a:blip r:embed="rId4">
            <a:alphaModFix/>
          </a:blip>
          <a:srcRect b="2344" l="0" r="0" t="2344"/>
          <a:stretch/>
        </p:blipFill>
        <p:spPr>
          <a:xfrm>
            <a:off x="6726700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6726700" y="4521450"/>
            <a:ext cx="181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Doctor schedule</a:t>
            </a:r>
            <a:r>
              <a:rPr b="1" lang="en">
                <a:solidFill>
                  <a:srgbClr val="666666"/>
                </a:solidFill>
              </a:rPr>
              <a:t> (user)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5">
            <a:alphaModFix/>
          </a:blip>
          <a:srcRect b="2162" l="0" r="0" t="2171"/>
          <a:stretch/>
        </p:blipFill>
        <p:spPr>
          <a:xfrm>
            <a:off x="773900" y="1017975"/>
            <a:ext cx="1809874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/>
        </p:nvSpPr>
        <p:spPr>
          <a:xfrm>
            <a:off x="859688" y="4536750"/>
            <a:ext cx="163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</a:rPr>
              <a:t>Patient </a:t>
            </a:r>
            <a:r>
              <a:rPr b="1" lang="en" sz="1300">
                <a:solidFill>
                  <a:srgbClr val="666666"/>
                </a:solidFill>
              </a:rPr>
              <a:t>details (admin)</a:t>
            </a:r>
            <a:endParaRPr b="1" sz="1300">
              <a:solidFill>
                <a:srgbClr val="666666"/>
              </a:solidFill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3919988" y="4536750"/>
            <a:ext cx="163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</a:rPr>
              <a:t>Emergency </a:t>
            </a:r>
            <a:endParaRPr b="1" sz="13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</a:rPr>
              <a:t>(user)</a:t>
            </a:r>
            <a:endParaRPr b="1"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30"/>
          <p:cNvCxnSpPr>
            <a:endCxn id="278" idx="1"/>
          </p:cNvCxnSpPr>
          <p:nvPr/>
        </p:nvCxnSpPr>
        <p:spPr>
          <a:xfrm>
            <a:off x="3275" y="579900"/>
            <a:ext cx="2111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0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Ecranele aplicației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30"/>
          <p:cNvCxnSpPr>
            <a:stCxn id="278" idx="3"/>
          </p:cNvCxnSpPr>
          <p:nvPr/>
        </p:nvCxnSpPr>
        <p:spPr>
          <a:xfrm>
            <a:off x="7022675" y="579900"/>
            <a:ext cx="21183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b="2344" l="0" r="0" t="2344"/>
          <a:stretch/>
        </p:blipFill>
        <p:spPr>
          <a:xfrm>
            <a:off x="3830875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4">
            <a:alphaModFix/>
          </a:blip>
          <a:srcRect b="2344" l="0" r="0" t="2344"/>
          <a:stretch/>
        </p:blipFill>
        <p:spPr>
          <a:xfrm>
            <a:off x="6726700" y="1017975"/>
            <a:ext cx="1816525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6726700" y="4521450"/>
            <a:ext cx="18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</a:rPr>
              <a:t>Info Toast</a:t>
            </a:r>
            <a:endParaRPr b="1">
              <a:solidFill>
                <a:srgbClr val="666666"/>
              </a:solidFill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5">
            <a:alphaModFix/>
          </a:blip>
          <a:srcRect b="2162" l="0" r="0" t="2171"/>
          <a:stretch/>
        </p:blipFill>
        <p:spPr>
          <a:xfrm>
            <a:off x="773900" y="1017975"/>
            <a:ext cx="1809874" cy="352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859688" y="4536750"/>
            <a:ext cx="16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</a:rPr>
              <a:t>Switch request </a:t>
            </a:r>
            <a:endParaRPr b="1" sz="1300">
              <a:solidFill>
                <a:srgbClr val="666666"/>
              </a:solidFill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3748425" y="4536750"/>
            <a:ext cx="199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</a:rPr>
              <a:t>Confirm pop-up</a:t>
            </a:r>
            <a:endParaRPr b="1" sz="13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/>
          <p:nvPr>
            <p:ph idx="4294967295" type="subTitle"/>
          </p:nvPr>
        </p:nvSpPr>
        <p:spPr>
          <a:xfrm>
            <a:off x="652800" y="1478650"/>
            <a:ext cx="8133900" cy="32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Scopul aplicației:</a:t>
            </a:r>
            <a:endParaRPr b="1" sz="1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Gestionarea programărilor medicale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Obiectivele aplicației:</a:t>
            </a:r>
            <a:endParaRPr b="1" sz="19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700"/>
              <a:buFont typeface="Arial"/>
              <a:buChar char="❖"/>
            </a:pPr>
            <a:r>
              <a:rPr b="1" lang="en" sz="17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Economisirea timpului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petrecut pentru g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estionarea programărilor medicale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700"/>
              <a:buFont typeface="Arial"/>
              <a:buChar char="❖"/>
            </a:pP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Încurajarea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vizitelor medicale</a:t>
            </a: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regulate</a:t>
            </a:r>
            <a:endParaRPr b="1" sz="17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700"/>
              <a:buFont typeface="Arial"/>
              <a:buChar char="❖"/>
            </a:pP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Păstrarea evidenței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programărilor medicale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700"/>
              <a:buFont typeface="Arial"/>
              <a:buChar char="❖"/>
            </a:pP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Siguranța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programărilor medicale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3"/>
          <p:cNvCxnSpPr>
            <a:endCxn id="92" idx="1"/>
          </p:cNvCxnSpPr>
          <p:nvPr/>
        </p:nvCxnSpPr>
        <p:spPr>
          <a:xfrm>
            <a:off x="142600" y="850112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3"/>
          <p:cNvSpPr txBox="1"/>
          <p:nvPr>
            <p:ph idx="4294967295" type="ctrTitle"/>
          </p:nvPr>
        </p:nvSpPr>
        <p:spPr>
          <a:xfrm>
            <a:off x="2114775" y="27020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Ce este Smart Planner?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3"/>
          <p:cNvCxnSpPr/>
          <p:nvPr/>
        </p:nvCxnSpPr>
        <p:spPr>
          <a:xfrm flipH="1" rot="10800000">
            <a:off x="6565450" y="850050"/>
            <a:ext cx="2575200" cy="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00" y="134599"/>
            <a:ext cx="1431025" cy="14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1684200" y="2010000"/>
            <a:ext cx="577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Vă mulțumesc!</a:t>
            </a:r>
            <a:endParaRPr b="1"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idx="4294967295" type="subTitle"/>
          </p:nvPr>
        </p:nvSpPr>
        <p:spPr>
          <a:xfrm>
            <a:off x="2893225" y="1261250"/>
            <a:ext cx="4051500" cy="3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Introducere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Analiza aplicației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Arhitectura aplicației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Detalii de implementare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Funcționalitățile aplicației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Concluzii și perspective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Bibliografie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Demo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3325" y="850099"/>
            <a:ext cx="2889900" cy="28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4"/>
          <p:cNvSpPr txBox="1"/>
          <p:nvPr>
            <p:ph idx="4294967295" type="ctrTitle"/>
          </p:nvPr>
        </p:nvSpPr>
        <p:spPr>
          <a:xfrm>
            <a:off x="2114775" y="27020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Structura lucrării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 flipH="1" rot="10800000">
            <a:off x="6279350" y="849975"/>
            <a:ext cx="2861400" cy="18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idx="4294967295" type="subTitle"/>
          </p:nvPr>
        </p:nvSpPr>
        <p:spPr>
          <a:xfrm>
            <a:off x="667800" y="979950"/>
            <a:ext cx="79689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Scopul principal al aplicației este să </a:t>
            </a: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eficientizeze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procesul de gestionare al programărilor medicale atât pentru </a:t>
            </a: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pacienți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, cât și pentru </a:t>
            </a: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personalul medical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. În plus, </a:t>
            </a: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pacienții sunt notificați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cu privire la programările lor, au acces la </a:t>
            </a: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informații utile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și apare conceptul de </a:t>
            </a: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schimb de programare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15"/>
          <p:cNvCxnSpPr/>
          <p:nvPr/>
        </p:nvCxnSpPr>
        <p:spPr>
          <a:xfrm>
            <a:off x="3225" y="579899"/>
            <a:ext cx="3586500" cy="28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5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Motivația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5"/>
          <p:cNvCxnSpPr/>
          <p:nvPr/>
        </p:nvCxnSpPr>
        <p:spPr>
          <a:xfrm flipH="1" rot="10800000">
            <a:off x="5539875" y="579850"/>
            <a:ext cx="3600900" cy="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174900" y="2750400"/>
            <a:ext cx="39720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600"/>
              <a:buChar char="❖"/>
            </a:pPr>
            <a:r>
              <a:rPr b="1" lang="en" sz="1600">
                <a:solidFill>
                  <a:schemeClr val="accent2"/>
                </a:solidFill>
              </a:rPr>
              <a:t>Programarea unei vizite medicale</a:t>
            </a:r>
            <a:endParaRPr b="1" sz="1600">
              <a:solidFill>
                <a:schemeClr val="accen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400"/>
              <a:buChar char="●"/>
            </a:pPr>
            <a:r>
              <a:rPr lang="en"/>
              <a:t>Costisitoare ca timp și energie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400"/>
              <a:buChar char="●"/>
            </a:pPr>
            <a:r>
              <a:rPr lang="en"/>
              <a:t>Pot apărea erori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400"/>
              <a:buChar char="●"/>
            </a:pPr>
            <a:r>
              <a:rPr lang="en"/>
              <a:t>Efort consumat din ambele părți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4522000" y="2750400"/>
            <a:ext cx="45219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600"/>
              <a:buChar char="❖"/>
            </a:pPr>
            <a:r>
              <a:rPr b="1" lang="en" sz="1600">
                <a:solidFill>
                  <a:schemeClr val="accent2"/>
                </a:solidFill>
              </a:rPr>
              <a:t>Amanarea vizitei la medic</a:t>
            </a:r>
            <a:endParaRPr b="1" sz="1600">
              <a:solidFill>
                <a:schemeClr val="accen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400"/>
              <a:buChar char="●"/>
            </a:pPr>
            <a:r>
              <a:rPr lang="en"/>
              <a:t>306 cazuri de mortalitate evitabilă prin prevenție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400"/>
              <a:buChar char="●"/>
            </a:pPr>
            <a:r>
              <a:rPr lang="en"/>
              <a:t>210 cazuri de cauze tratabile al mortalității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(la 100.000 locuitori, 2021, România, studiu realizat de </a:t>
            </a:r>
            <a:r>
              <a:rPr i="1" lang="en"/>
              <a:t>European Observatory on Health Systems and Policies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4294967295" type="subTitle"/>
          </p:nvPr>
        </p:nvSpPr>
        <p:spPr>
          <a:xfrm>
            <a:off x="667800" y="1440725"/>
            <a:ext cx="79689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Font typeface="Arial"/>
              <a:buChar char="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Se adresează în special persoanelor cu vârsta mai mare de 18 ani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Aplicația este concentrată pe serviciile medicale din România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" name="Google Shape;121;p16"/>
          <p:cNvCxnSpPr/>
          <p:nvPr/>
        </p:nvCxnSpPr>
        <p:spPr>
          <a:xfrm>
            <a:off x="3225" y="579899"/>
            <a:ext cx="3318600" cy="9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6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Grupul țintă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5882875" y="578650"/>
            <a:ext cx="3258000" cy="1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6"/>
          <p:cNvSpPr txBox="1"/>
          <p:nvPr>
            <p:ph idx="4294967295" type="subTitle"/>
          </p:nvPr>
        </p:nvSpPr>
        <p:spPr>
          <a:xfrm>
            <a:off x="667800" y="2741650"/>
            <a:ext cx="79689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    Aplicația are un design modern și o interfață </a:t>
            </a: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intuitivă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, ceea ce o face ușor de folosit de către utilizatori.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4294967295" type="subTitle"/>
          </p:nvPr>
        </p:nvSpPr>
        <p:spPr>
          <a:xfrm>
            <a:off x="657075" y="840650"/>
            <a:ext cx="79689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Evexia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- ușurează procesul administrativ de creare și gestionare de programări, însă doar pentru stomatologie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DocBook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ușurează procesul administrativ de creare și gestionare de programări, însă nu are actualizări recente și este puțin folosită în prezent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Regina Maria</a:t>
            </a:r>
            <a:r>
              <a:rPr lang="en" sz="1700">
                <a:latin typeface="Arial"/>
                <a:ea typeface="Arial"/>
                <a:cs typeface="Arial"/>
                <a:sym typeface="Arial"/>
              </a:rPr>
              <a:t> - aplicație asemănătoare de mare succes, însă este destinată exclusiv pacienților acestei rețele de sănătate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7"/>
          <p:cNvCxnSpPr/>
          <p:nvPr/>
        </p:nvCxnSpPr>
        <p:spPr>
          <a:xfrm>
            <a:off x="3225" y="579899"/>
            <a:ext cx="2804400" cy="30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7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Aplicații similare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17"/>
          <p:cNvCxnSpPr/>
          <p:nvPr/>
        </p:nvCxnSpPr>
        <p:spPr>
          <a:xfrm>
            <a:off x="6268650" y="578650"/>
            <a:ext cx="2872200" cy="1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7"/>
          <p:cNvSpPr txBox="1"/>
          <p:nvPr>
            <p:ph idx="4294967295" type="subTitle"/>
          </p:nvPr>
        </p:nvSpPr>
        <p:spPr>
          <a:xfrm>
            <a:off x="657075" y="2903925"/>
            <a:ext cx="79689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9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Smart Planner</a:t>
            </a:r>
            <a:endParaRPr b="1" sz="19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Crearea rapidă și evidența programărilor medicale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Remindere pentru pacienți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Hartă cu clinica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Schimb de programare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idx="4294967295" type="subTitle"/>
          </p:nvPr>
        </p:nvSpPr>
        <p:spPr>
          <a:xfrm>
            <a:off x="657075" y="840650"/>
            <a:ext cx="79689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>
            <a:off x="3225" y="579899"/>
            <a:ext cx="2461500" cy="30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Arhitectura aplicației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8"/>
          <p:cNvCxnSpPr/>
          <p:nvPr/>
        </p:nvCxnSpPr>
        <p:spPr>
          <a:xfrm flipH="1" rot="10800000">
            <a:off x="6707975" y="579750"/>
            <a:ext cx="2433000" cy="9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00" y="1036350"/>
            <a:ext cx="3731400" cy="37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4307700" y="1088425"/>
            <a:ext cx="47364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Arhitectura MVVM</a:t>
            </a:r>
            <a:r>
              <a:rPr lang="en" sz="1500"/>
              <a:t> </a:t>
            </a:r>
            <a:endParaRPr sz="15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 asigură separarea între interfață și logica aplicației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Arhitectura Single-Activity</a:t>
            </a:r>
            <a:r>
              <a:rPr lang="en" sz="1500"/>
              <a:t> </a:t>
            </a:r>
            <a:r>
              <a:rPr lang="en"/>
              <a:t>pentru ecranele principale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 asigură realizarea corectă a tranzițiilor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</a:rPr>
              <a:t>Baza de date NoSQL</a:t>
            </a:r>
            <a:r>
              <a:rPr lang="en" sz="1500"/>
              <a:t> </a:t>
            </a:r>
            <a:endParaRPr sz="15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latență scăzut</a:t>
            </a:r>
            <a:r>
              <a:rPr lang="en">
                <a:solidFill>
                  <a:schemeClr val="dk1"/>
                </a:solidFill>
              </a:rPr>
              <a:t>ă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operații rapide pe date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/>
              <a:t>structura JSON a datelor stocate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9"/>
          <p:cNvCxnSpPr/>
          <p:nvPr/>
        </p:nvCxnSpPr>
        <p:spPr>
          <a:xfrm>
            <a:off x="3225" y="579899"/>
            <a:ext cx="2461500" cy="30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9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Tehnologii folosite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9"/>
          <p:cNvCxnSpPr/>
          <p:nvPr/>
        </p:nvCxnSpPr>
        <p:spPr>
          <a:xfrm flipH="1" rot="10800000">
            <a:off x="6707975" y="579750"/>
            <a:ext cx="2433000" cy="9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4862525" y="1117150"/>
            <a:ext cx="4229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Mediu de dezvoltare: </a:t>
            </a:r>
            <a:r>
              <a:rPr b="1" lang="en"/>
              <a:t>Android Studio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Limbaj de programare: </a:t>
            </a:r>
            <a:r>
              <a:rPr b="1" lang="en"/>
              <a:t>Kotlin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Baza de date: </a:t>
            </a:r>
            <a:r>
              <a:rPr b="1" lang="en"/>
              <a:t>Firebase Realtime Database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Autentificare: </a:t>
            </a:r>
            <a:r>
              <a:rPr b="1" lang="en"/>
              <a:t>Firebase Authentication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Cloud: </a:t>
            </a:r>
            <a:r>
              <a:rPr b="1" lang="en"/>
              <a:t>Cloud Storage for Firebase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Notificări: </a:t>
            </a:r>
            <a:r>
              <a:rPr b="1" lang="en"/>
              <a:t>Firebase Cloud Messaging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Integrare hartă: </a:t>
            </a:r>
            <a:r>
              <a:rPr b="1" lang="en"/>
              <a:t>Maps SDK for Android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Calculare traseu: </a:t>
            </a:r>
            <a:r>
              <a:rPr b="1" lang="en"/>
              <a:t>Directions API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Versionare: </a:t>
            </a:r>
            <a:r>
              <a:rPr b="1" lang="en"/>
              <a:t>git și GitHub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Încărcare imagini: </a:t>
            </a:r>
            <a:r>
              <a:rPr b="1" lang="en"/>
              <a:t>Glide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attrocento Sans"/>
              <a:buChar char="➢"/>
            </a:pPr>
            <a:r>
              <a:rPr lang="en"/>
              <a:t>Request-uri HTTP: </a:t>
            </a:r>
            <a:r>
              <a:rPr b="1" lang="en"/>
              <a:t>OkHTTP</a:t>
            </a:r>
            <a:endParaRPr b="1"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5" y="1159800"/>
            <a:ext cx="4656550" cy="340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Google Shape;161;p20"/>
          <p:cNvCxnSpPr/>
          <p:nvPr/>
        </p:nvCxnSpPr>
        <p:spPr>
          <a:xfrm>
            <a:off x="3225" y="579899"/>
            <a:ext cx="2461500" cy="30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0"/>
          <p:cNvSpPr txBox="1"/>
          <p:nvPr>
            <p:ph idx="4294967295" type="ctrTitle"/>
          </p:nvPr>
        </p:nvSpPr>
        <p:spPr>
          <a:xfrm>
            <a:off x="2114675" y="0"/>
            <a:ext cx="4908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Baza de date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20"/>
          <p:cNvCxnSpPr/>
          <p:nvPr/>
        </p:nvCxnSpPr>
        <p:spPr>
          <a:xfrm flipH="1" rot="10800000">
            <a:off x="6707975" y="579750"/>
            <a:ext cx="2433000" cy="9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349" y="889400"/>
            <a:ext cx="3425525" cy="38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